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74"/>
  </p:normalViewPr>
  <p:slideViewPr>
    <p:cSldViewPr snapToGrid="0">
      <p:cViewPr varScale="1">
        <p:scale>
          <a:sx n="124" d="100"/>
          <a:sy n="124" d="100"/>
        </p:scale>
        <p:origin x="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5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73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48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6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2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20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9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39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8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9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3D99C4F-F5D5-D74A-B132-04BBD294CE6E}" type="datetimeFigureOut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56E24-5AD8-F447-A69E-14EA9F2F3B60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2397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md34PrP1MP5Abyk_GkGSfj74x3sqfUgr" TargetMode="External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E4F3-071D-80AF-B62A-E4DCEC6A8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041" y="858360"/>
            <a:ext cx="5518066" cy="1835414"/>
          </a:xfrm>
        </p:spPr>
        <p:txBody>
          <a:bodyPr/>
          <a:lstStyle/>
          <a:p>
            <a:r>
              <a:rPr lang="en-US" dirty="0"/>
              <a:t>San Francisco</a:t>
            </a:r>
            <a:br>
              <a:rPr lang="en-US" dirty="0"/>
            </a:br>
            <a:r>
              <a:rPr lang="en-US" dirty="0"/>
              <a:t>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B4762D-96BD-3804-7E9B-F0F8C3EC3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041" y="3076832"/>
            <a:ext cx="5357600" cy="1482810"/>
          </a:xfrm>
        </p:spPr>
        <p:txBody>
          <a:bodyPr/>
          <a:lstStyle/>
          <a:p>
            <a:r>
              <a:rPr lang="en-US" dirty="0" err="1"/>
              <a:t>Partha</a:t>
            </a:r>
            <a:r>
              <a:rPr lang="en-US" dirty="0"/>
              <a:t> Mehta</a:t>
            </a:r>
          </a:p>
        </p:txBody>
      </p:sp>
    </p:spTree>
    <p:extLst>
      <p:ext uri="{BB962C8B-B14F-4D97-AF65-F5344CB8AC3E}">
        <p14:creationId xmlns:p14="http://schemas.microsoft.com/office/powerpoint/2010/main" val="3644736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500" dirty="0"/>
              <a:t>The Approach</a:t>
            </a:r>
          </a:p>
          <a:p>
            <a:pPr marL="514350" indent="-514350">
              <a:buAutoNum type="arabicPeriod"/>
            </a:pPr>
            <a:r>
              <a:rPr lang="en-US" sz="3500" dirty="0"/>
              <a:t>Data Cleaning / EDA</a:t>
            </a:r>
          </a:p>
          <a:p>
            <a:pPr marL="514350" indent="-514350">
              <a:buAutoNum type="arabicPeriod"/>
            </a:pPr>
            <a:r>
              <a:rPr lang="en-US" sz="3500" dirty="0"/>
              <a:t>TF – IDF</a:t>
            </a:r>
          </a:p>
          <a:p>
            <a:pPr marL="514350" indent="-514350">
              <a:buAutoNum type="arabicPeriod"/>
            </a:pPr>
            <a:r>
              <a:rPr lang="en-US" sz="3500" dirty="0"/>
              <a:t>Sentiment Analysis</a:t>
            </a:r>
          </a:p>
          <a:p>
            <a:pPr marL="514350" indent="-514350">
              <a:buAutoNum type="arabicPeriod"/>
            </a:pPr>
            <a:r>
              <a:rPr lang="en-US" sz="3500" dirty="0"/>
              <a:t>K-Means Clustering</a:t>
            </a:r>
          </a:p>
          <a:p>
            <a:pPr marL="514350" indent="-514350">
              <a:buAutoNum type="arabicPeriod"/>
            </a:pPr>
            <a:r>
              <a:rPr lang="en-US" sz="3500" dirty="0"/>
              <a:t>User Interface (Results)</a:t>
            </a:r>
          </a:p>
        </p:txBody>
      </p:sp>
    </p:spTree>
    <p:extLst>
      <p:ext uri="{BB962C8B-B14F-4D97-AF65-F5344CB8AC3E}">
        <p14:creationId xmlns:p14="http://schemas.microsoft.com/office/powerpoint/2010/main" val="1191723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5" y="195209"/>
            <a:ext cx="9801546" cy="64316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500" dirty="0"/>
              <a:t>				Data Cleaning / EDA</a:t>
            </a:r>
          </a:p>
          <a:p>
            <a:pPr marL="514350" indent="-514350">
              <a:buAutoNum type="arabicPeriod"/>
            </a:pPr>
            <a:r>
              <a:rPr lang="en-US" sz="7500" dirty="0"/>
              <a:t>First, we performed an inner join on </a:t>
            </a:r>
            <a:r>
              <a:rPr lang="en-US" sz="7500" dirty="0" err="1"/>
              <a:t>listings.csv.gz</a:t>
            </a:r>
            <a:r>
              <a:rPr lang="en-US" sz="7500" dirty="0"/>
              <a:t> and </a:t>
            </a:r>
            <a:r>
              <a:rPr lang="en-US" sz="7500" dirty="0" err="1"/>
              <a:t>reviews.csv.gz</a:t>
            </a:r>
            <a:endParaRPr lang="en-US" sz="7500" dirty="0"/>
          </a:p>
          <a:p>
            <a:pPr marL="514350" indent="-514350">
              <a:buAutoNum type="arabicPeriod"/>
            </a:pPr>
            <a:r>
              <a:rPr lang="en-US" sz="7500" dirty="0"/>
              <a:t>Next, we dropped unnecessary columns:</a:t>
            </a:r>
          </a:p>
          <a:p>
            <a:pPr marL="514350" indent="-514350">
              <a:buAutoNum type="arabicPeriod"/>
            </a:pPr>
            <a:r>
              <a:rPr lang="en-US" sz="7500" dirty="0"/>
              <a:t>The columns were: </a:t>
            </a:r>
            <a:r>
              <a:rPr lang="en-US" sz="7400" dirty="0"/>
              <a:t>'</a:t>
            </a:r>
            <a:r>
              <a:rPr lang="en-US" sz="7400" dirty="0" err="1"/>
              <a:t>listing_url</a:t>
            </a:r>
            <a:r>
              <a:rPr lang="en-US" sz="7400" dirty="0"/>
              <a:t>', '</a:t>
            </a:r>
            <a:r>
              <a:rPr lang="en-US" sz="7400" dirty="0" err="1"/>
              <a:t>scrape_id</a:t>
            </a:r>
            <a:r>
              <a:rPr lang="en-US" sz="7400" dirty="0"/>
              <a:t>', '</a:t>
            </a:r>
            <a:r>
              <a:rPr lang="en-US" sz="7400" dirty="0" err="1"/>
              <a:t>last_scraped</a:t>
            </a:r>
            <a:r>
              <a:rPr lang="en-US" sz="7400" dirty="0"/>
              <a:t>', 'id_x','</a:t>
            </a:r>
            <a:r>
              <a:rPr lang="en-US" sz="7400" dirty="0" err="1"/>
              <a:t>host_url</a:t>
            </a:r>
            <a:r>
              <a:rPr lang="en-US" sz="7400" dirty="0"/>
              <a:t>', '</a:t>
            </a:r>
            <a:r>
              <a:rPr lang="en-US" sz="7400" dirty="0" err="1"/>
              <a:t>host_thumbnail_url</a:t>
            </a:r>
            <a:r>
              <a:rPr lang="en-US" sz="7400" dirty="0"/>
              <a:t>', </a:t>
            </a:r>
            <a:r>
              <a:rPr lang="en-US" sz="7600" dirty="0"/>
              <a:t>'</a:t>
            </a:r>
            <a:r>
              <a:rPr lang="en-US" sz="7600" dirty="0" err="1"/>
              <a:t>neighbourhood_group_cleansed</a:t>
            </a:r>
            <a:r>
              <a:rPr lang="en-US" sz="7600" dirty="0"/>
              <a:t>', '</a:t>
            </a:r>
            <a:r>
              <a:rPr lang="en-US" sz="7600" dirty="0" err="1"/>
              <a:t>minimum_minimum_nights</a:t>
            </a:r>
            <a:r>
              <a:rPr lang="en-US" sz="7600" dirty="0"/>
              <a:t>', '</a:t>
            </a:r>
            <a:r>
              <a:rPr lang="en-US" sz="7600" dirty="0" err="1"/>
              <a:t>maximum_minimum_nights</a:t>
            </a:r>
            <a:r>
              <a:rPr lang="en-US" sz="7600" dirty="0"/>
              <a:t>', 'minimum_maximum_nights','</a:t>
            </a:r>
            <a:r>
              <a:rPr lang="en-US" sz="7600" dirty="0" err="1"/>
              <a:t>maximum_maximum_nights</a:t>
            </a:r>
            <a:r>
              <a:rPr lang="en-US" sz="7600" dirty="0"/>
              <a:t>', '</a:t>
            </a:r>
            <a:r>
              <a:rPr lang="en-US" sz="7600" dirty="0" err="1"/>
              <a:t>minimum_nights_avg_ntm</a:t>
            </a:r>
            <a:r>
              <a:rPr lang="en-US" sz="7600" dirty="0"/>
              <a:t>', '</a:t>
            </a:r>
            <a:r>
              <a:rPr lang="en-US" sz="7600" dirty="0" err="1"/>
              <a:t>maximum_nights_avg_ntm</a:t>
            </a:r>
            <a:r>
              <a:rPr lang="en-US" sz="7600" dirty="0"/>
              <a:t>', '</a:t>
            </a:r>
            <a:r>
              <a:rPr lang="en-US" sz="7600" dirty="0" err="1"/>
              <a:t>calendar_updated</a:t>
            </a:r>
            <a:r>
              <a:rPr lang="en-US" sz="7600" dirty="0"/>
              <a:t>', 'license', '</a:t>
            </a:r>
            <a:r>
              <a:rPr lang="en-US" sz="7600" dirty="0" err="1"/>
              <a:t>id_y</a:t>
            </a:r>
            <a:r>
              <a:rPr lang="en-US" sz="7600" dirty="0"/>
              <a:t>’</a:t>
            </a:r>
          </a:p>
          <a:p>
            <a:pPr marL="514350" indent="-514350">
              <a:buAutoNum type="arabicPeriod"/>
            </a:pPr>
            <a:r>
              <a:rPr lang="en-US" sz="7600" dirty="0"/>
              <a:t>From the simplified joined table, we looked only at </a:t>
            </a:r>
            <a:r>
              <a:rPr lang="en-US" sz="7600" dirty="0" err="1"/>
              <a:t>listing_id</a:t>
            </a:r>
            <a:r>
              <a:rPr lang="en-US" sz="7600" dirty="0"/>
              <a:t> and comments, grouping comments by each listing to gather customer opinions on each listing</a:t>
            </a:r>
          </a:p>
          <a:p>
            <a:pPr marL="514350" indent="-514350">
              <a:buAutoNum type="arabicPeriod"/>
            </a:pPr>
            <a:r>
              <a:rPr lang="en-US" sz="7600" dirty="0"/>
              <a:t>Finally, we separated the joined table based on categorical and numerical values (used for EDA in next few slides) </a:t>
            </a:r>
          </a:p>
        </p:txBody>
      </p:sp>
    </p:spTree>
    <p:extLst>
      <p:ext uri="{BB962C8B-B14F-4D97-AF65-F5344CB8AC3E}">
        <p14:creationId xmlns:p14="http://schemas.microsoft.com/office/powerpoint/2010/main" val="244295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7958331" cy="627827"/>
          </a:xfrm>
        </p:spPr>
        <p:txBody>
          <a:bodyPr/>
          <a:lstStyle/>
          <a:p>
            <a:pPr algn="l"/>
            <a:r>
              <a:rPr lang="en-US" dirty="0"/>
              <a:t>Correlation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9BD276-018B-9183-1EF5-F689428B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2731"/>
            <a:ext cx="7772400" cy="4652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3AC6C3-855A-F8E6-1269-AD2FADF9248E}"/>
              </a:ext>
            </a:extLst>
          </p:cNvPr>
          <p:cNvSpPr txBox="1"/>
          <p:nvPr/>
        </p:nvSpPr>
        <p:spPr>
          <a:xfrm>
            <a:off x="1150705" y="5897367"/>
            <a:ext cx="10183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 Airbnb’s that have more beds, bedrooms and bathrooms tend to be booked by users with large</a:t>
            </a:r>
          </a:p>
          <a:p>
            <a:r>
              <a:rPr lang="en-US" dirty="0"/>
              <a:t>Numbers of occupants, with correlations 0.83, 0.83, and 0.36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57933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7958331" cy="627827"/>
          </a:xfrm>
        </p:spPr>
        <p:txBody>
          <a:bodyPr/>
          <a:lstStyle/>
          <a:p>
            <a:pPr algn="l"/>
            <a:r>
              <a:rPr lang="en-US" dirty="0"/>
              <a:t>Data Visualizations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AC6C3-855A-F8E6-1269-AD2FADF9248E}"/>
              </a:ext>
            </a:extLst>
          </p:cNvPr>
          <p:cNvSpPr txBox="1"/>
          <p:nvPr/>
        </p:nvSpPr>
        <p:spPr>
          <a:xfrm>
            <a:off x="1150705" y="5897367"/>
            <a:ext cx="10072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wanted to understand how the Airbnb’s differ based on beds, bedrooms and accommodation.</a:t>
            </a:r>
          </a:p>
          <a:p>
            <a:r>
              <a:rPr lang="en-US" dirty="0"/>
              <a:t>It’s quite clear that most Airbnb’s are meant for up to 2-4 people with a few that go above 6.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5EA9-3E40-FD58-5251-2F452D921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32750"/>
            <a:ext cx="7772400" cy="43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84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7958331" cy="627827"/>
          </a:xfrm>
        </p:spPr>
        <p:txBody>
          <a:bodyPr/>
          <a:lstStyle/>
          <a:p>
            <a:pPr algn="l"/>
            <a:r>
              <a:rPr lang="en-US" dirty="0"/>
              <a:t>Data Visualizations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AC6C3-855A-F8E6-1269-AD2FADF9248E}"/>
              </a:ext>
            </a:extLst>
          </p:cNvPr>
          <p:cNvSpPr txBox="1"/>
          <p:nvPr/>
        </p:nvSpPr>
        <p:spPr>
          <a:xfrm>
            <a:off x="1294544" y="916297"/>
            <a:ext cx="984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seems that higher ratings given by reviewers address pricier Airbnb listings as compared to lower ratings.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680BB-7238-5B41-7281-51B686B2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22" y="2208705"/>
            <a:ext cx="7772400" cy="40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5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4099031" cy="627827"/>
          </a:xfrm>
        </p:spPr>
        <p:txBody>
          <a:bodyPr/>
          <a:lstStyle/>
          <a:p>
            <a:pPr algn="l"/>
            <a:r>
              <a:rPr lang="en-US" dirty="0"/>
              <a:t>Data 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4473-7FB5-2FD9-6C48-27DAFBB89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670" y="836241"/>
            <a:ext cx="4520630" cy="5806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B3906-B4E8-8140-BC7F-BD418F295CF1}"/>
              </a:ext>
            </a:extLst>
          </p:cNvPr>
          <p:cNvSpPr txBox="1"/>
          <p:nvPr/>
        </p:nvSpPr>
        <p:spPr>
          <a:xfrm>
            <a:off x="1520576" y="2054831"/>
            <a:ext cx="4952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all </a:t>
            </a:r>
            <a:r>
              <a:rPr lang="en-US" dirty="0" err="1"/>
              <a:t>neighbourhoods</a:t>
            </a:r>
            <a:r>
              <a:rPr lang="en-US" dirty="0"/>
              <a:t> offer entire homes /</a:t>
            </a:r>
          </a:p>
          <a:p>
            <a:r>
              <a:rPr lang="en-US" dirty="0"/>
              <a:t>Apartments, and many offer private rooms as well. With few shared rooms available, it is also not as spread out in the city.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BC397-DBBF-AB91-D1DB-28AC7733C450}"/>
              </a:ext>
            </a:extLst>
          </p:cNvPr>
          <p:cNvSpPr txBox="1"/>
          <p:nvPr/>
        </p:nvSpPr>
        <p:spPr>
          <a:xfrm>
            <a:off x="7511276" y="384998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Francisco </a:t>
            </a:r>
            <a:r>
              <a:rPr lang="en-US" dirty="0" err="1"/>
              <a:t>Neighbourhoods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5336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7958331" cy="627827"/>
          </a:xfrm>
        </p:spPr>
        <p:txBody>
          <a:bodyPr/>
          <a:lstStyle/>
          <a:p>
            <a:pPr algn="l"/>
            <a:r>
              <a:rPr lang="en-US" dirty="0"/>
              <a:t>Data Visualizations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AC6C3-855A-F8E6-1269-AD2FADF9248E}"/>
              </a:ext>
            </a:extLst>
          </p:cNvPr>
          <p:cNvSpPr txBox="1"/>
          <p:nvPr/>
        </p:nvSpPr>
        <p:spPr>
          <a:xfrm>
            <a:off x="1294544" y="916297"/>
            <a:ext cx="984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Airbnb’s provide the entire space for stay, and very few offer shared spaces, however it</a:t>
            </a:r>
          </a:p>
          <a:p>
            <a:r>
              <a:rPr lang="en-US" dirty="0"/>
              <a:t>does exist.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059EC-83B3-753B-DAAA-9DC6B582E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187842"/>
            <a:ext cx="7772400" cy="3941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7AE168-223B-F99F-87D5-8489553EF017}"/>
              </a:ext>
            </a:extLst>
          </p:cNvPr>
          <p:cNvSpPr txBox="1"/>
          <p:nvPr/>
        </p:nvSpPr>
        <p:spPr>
          <a:xfrm>
            <a:off x="4278835" y="1690569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of each property type?</a:t>
            </a:r>
          </a:p>
        </p:txBody>
      </p:sp>
    </p:spTree>
    <p:extLst>
      <p:ext uri="{BB962C8B-B14F-4D97-AF65-F5344CB8AC3E}">
        <p14:creationId xmlns:p14="http://schemas.microsoft.com/office/powerpoint/2010/main" val="227267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	     Approaches &amp; Algorithms</a:t>
            </a:r>
          </a:p>
        </p:txBody>
      </p:sp>
    </p:spTree>
    <p:extLst>
      <p:ext uri="{BB962C8B-B14F-4D97-AF65-F5344CB8AC3E}">
        <p14:creationId xmlns:p14="http://schemas.microsoft.com/office/powerpoint/2010/main" val="957802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5" y="195209"/>
            <a:ext cx="9801546" cy="643162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7500" dirty="0"/>
              <a:t>	Approach &amp; Algorithm – Part 1</a:t>
            </a:r>
          </a:p>
          <a:p>
            <a:pPr marL="0" indent="0">
              <a:buNone/>
            </a:pPr>
            <a:endParaRPr lang="en-US" sz="7500" dirty="0"/>
          </a:p>
          <a:p>
            <a:pPr marL="514350" indent="-514350">
              <a:buAutoNum type="arabicPeriod"/>
            </a:pPr>
            <a:r>
              <a:rPr lang="en-US" sz="7500" dirty="0"/>
              <a:t>TFIDF</a:t>
            </a:r>
          </a:p>
          <a:p>
            <a:pPr lvl="1"/>
            <a:r>
              <a:rPr lang="en-US" sz="7300" dirty="0"/>
              <a:t>We used TF-IDF to quantify the Airbnb descriptions provided by hosts and use it for clustering the listings.</a:t>
            </a:r>
          </a:p>
          <a:p>
            <a:pPr marL="514350" indent="-514350">
              <a:buAutoNum type="arabicPeriod"/>
            </a:pPr>
            <a:r>
              <a:rPr lang="en-US" sz="7600" dirty="0"/>
              <a:t>Sentiment Analysis</a:t>
            </a:r>
          </a:p>
          <a:p>
            <a:pPr lvl="1"/>
            <a:r>
              <a:rPr lang="en-US" sz="7400" dirty="0"/>
              <a:t>Goal: To understand how positive or negative users’ experiences were with their stay at the different Airbnb’s</a:t>
            </a:r>
          </a:p>
          <a:p>
            <a:pPr lvl="1"/>
            <a:r>
              <a:rPr lang="en-US" sz="7400" dirty="0"/>
              <a:t>Preprocess the text: </a:t>
            </a:r>
          </a:p>
          <a:p>
            <a:pPr lvl="2"/>
            <a:r>
              <a:rPr lang="en-US" sz="7800" dirty="0"/>
              <a:t>Lowercase, special characters, </a:t>
            </a:r>
            <a:r>
              <a:rPr lang="en-US" sz="7800" dirty="0" err="1"/>
              <a:t>stopwords</a:t>
            </a:r>
            <a:r>
              <a:rPr lang="en-US" sz="7800" dirty="0"/>
              <a:t>, stemming</a:t>
            </a:r>
            <a:endParaRPr lang="en-US" sz="7400" dirty="0"/>
          </a:p>
          <a:p>
            <a:pPr lvl="1"/>
            <a:r>
              <a:rPr lang="en-US" sz="7400" dirty="0"/>
              <a:t>Calculate sentiment score (polarity range: -1 to 1)</a:t>
            </a:r>
          </a:p>
          <a:p>
            <a:pPr marL="914400" lvl="2" indent="0">
              <a:buNone/>
            </a:pPr>
            <a:r>
              <a:rPr lang="en-US" sz="7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506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5" y="195209"/>
            <a:ext cx="9801546" cy="643162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7500" dirty="0"/>
              <a:t>			Approach &amp; Algorithm – Part 2</a:t>
            </a:r>
          </a:p>
          <a:p>
            <a:pPr marL="0" indent="0">
              <a:buNone/>
            </a:pPr>
            <a:r>
              <a:rPr lang="en-US" sz="7600" dirty="0"/>
              <a:t>3. K-Means</a:t>
            </a:r>
          </a:p>
          <a:p>
            <a:pPr lvl="2"/>
            <a:r>
              <a:rPr lang="en-US" sz="7200" dirty="0"/>
              <a:t> Objective: Use K-means algorithm to group similar Airbnb’s into clusters based on a combination of key numerical features and text analysis</a:t>
            </a:r>
          </a:p>
          <a:p>
            <a:pPr lvl="2"/>
            <a:r>
              <a:rPr lang="en-US" sz="7200" dirty="0"/>
              <a:t>Calculated TF-IDF scores on Airbnb descriptions provided by the hosts</a:t>
            </a:r>
          </a:p>
          <a:p>
            <a:pPr lvl="2"/>
            <a:r>
              <a:rPr lang="en-US" sz="7200" dirty="0"/>
              <a:t>Performed sentiment analysis on Airbnb reviews by users to account for user experience</a:t>
            </a:r>
          </a:p>
          <a:p>
            <a:pPr lvl="2"/>
            <a:r>
              <a:rPr lang="en-US" sz="7200" dirty="0"/>
              <a:t>Perform recursive clustering on a user’s preferred group of Airbnb’s to develop more distinct groups of similar Airbnb’s</a:t>
            </a:r>
          </a:p>
          <a:p>
            <a:pPr lvl="2"/>
            <a:r>
              <a:rPr lang="en-US" sz="7200" dirty="0"/>
              <a:t>This allows user to refine their search at each level.</a:t>
            </a:r>
          </a:p>
        </p:txBody>
      </p:sp>
    </p:spTree>
    <p:extLst>
      <p:ext uri="{BB962C8B-B14F-4D97-AF65-F5344CB8AC3E}">
        <p14:creationId xmlns:p14="http://schemas.microsoft.com/office/powerpoint/2010/main" val="281650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EF06-0547-C711-0FCA-F84138F2D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		   Introduction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08023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		Results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1839327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7958331" cy="627827"/>
          </a:xfrm>
        </p:spPr>
        <p:txBody>
          <a:bodyPr/>
          <a:lstStyle/>
          <a:p>
            <a:pPr algn="l"/>
            <a:r>
              <a:rPr lang="en-US" dirty="0"/>
              <a:t>Results - </a:t>
            </a:r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AC6C3-855A-F8E6-1269-AD2FADF9248E}"/>
              </a:ext>
            </a:extLst>
          </p:cNvPr>
          <p:cNvSpPr txBox="1"/>
          <p:nvPr/>
        </p:nvSpPr>
        <p:spPr>
          <a:xfrm>
            <a:off x="1294544" y="916297"/>
            <a:ext cx="984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no. of clusters using elbow method: k = 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9B670-ED39-A8AB-A57C-2E8CE3C5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283" y="1756135"/>
            <a:ext cx="7772400" cy="418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75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7958331" cy="627827"/>
          </a:xfrm>
        </p:spPr>
        <p:txBody>
          <a:bodyPr/>
          <a:lstStyle/>
          <a:p>
            <a:pPr algn="l"/>
            <a:r>
              <a:rPr lang="en-US" dirty="0"/>
              <a:t>Results – User Interface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60954D-3A16-3355-A149-A9C95A03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5" y="195209"/>
            <a:ext cx="9801546" cy="643162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7500" dirty="0"/>
              <a:t>	</a:t>
            </a:r>
            <a:r>
              <a:rPr lang="en-US" sz="7200" dirty="0"/>
              <a:t> </a:t>
            </a:r>
          </a:p>
          <a:p>
            <a:pPr lvl="2"/>
            <a:r>
              <a:rPr lang="en-US" sz="7200" dirty="0"/>
              <a:t>Used </a:t>
            </a:r>
            <a:r>
              <a:rPr lang="en-US" sz="7200" dirty="0" err="1"/>
              <a:t>Geopandas</a:t>
            </a:r>
            <a:r>
              <a:rPr lang="en-US" sz="7200" dirty="0"/>
              <a:t> and Folium libraries to develop a map of Airbnb listings in San Francisco.</a:t>
            </a:r>
          </a:p>
          <a:p>
            <a:pPr lvl="2"/>
            <a:r>
              <a:rPr lang="en-US" sz="7200" dirty="0"/>
              <a:t>The map displays the different clusters of Airbnb’s in five different colors based on the results of the elbow method for finding the optimal number of clusters (k=5)</a:t>
            </a:r>
          </a:p>
          <a:p>
            <a:pPr lvl="2"/>
            <a:r>
              <a:rPr lang="en-US" sz="7200" dirty="0"/>
              <a:t>The user can move around, zoom-in/out, and click on a listing to see the details of the listing.</a:t>
            </a:r>
          </a:p>
          <a:p>
            <a:pPr lvl="2"/>
            <a:r>
              <a:rPr lang="en-US" sz="7200" dirty="0"/>
              <a:t>The map interface makes it easier for a user to retrieve information for similar Airbnb’s and decide which listing to book.</a:t>
            </a:r>
          </a:p>
        </p:txBody>
      </p:sp>
    </p:spTree>
    <p:extLst>
      <p:ext uri="{BB962C8B-B14F-4D97-AF65-F5344CB8AC3E}">
        <p14:creationId xmlns:p14="http://schemas.microsoft.com/office/powerpoint/2010/main" val="206921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7E6E69-E58E-F7CE-C52C-7D54CBBB0117}"/>
              </a:ext>
            </a:extLst>
          </p:cNvPr>
          <p:cNvSpPr txBox="1"/>
          <p:nvPr/>
        </p:nvSpPr>
        <p:spPr>
          <a:xfrm>
            <a:off x="3899044" y="355973"/>
            <a:ext cx="419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1: Shows the clusters of all the Airbnb’s of San Francisco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1B622C-1AD4-B52A-E7A7-C1AED73F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35" y="1002304"/>
            <a:ext cx="10181689" cy="56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34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7E6E69-E58E-F7CE-C52C-7D54CBBB0117}"/>
              </a:ext>
            </a:extLst>
          </p:cNvPr>
          <p:cNvSpPr txBox="1"/>
          <p:nvPr/>
        </p:nvSpPr>
        <p:spPr>
          <a:xfrm>
            <a:off x="3899044" y="355973"/>
            <a:ext cx="419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2: After choosing group “blue”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9F1FA-A97A-D34C-A699-FD2CC40D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7" y="904126"/>
            <a:ext cx="10048125" cy="56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54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7E6E69-E58E-F7CE-C52C-7D54CBBB0117}"/>
              </a:ext>
            </a:extLst>
          </p:cNvPr>
          <p:cNvSpPr txBox="1"/>
          <p:nvPr/>
        </p:nvSpPr>
        <p:spPr>
          <a:xfrm>
            <a:off x="3899044" y="355973"/>
            <a:ext cx="419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 3: After choosing group “pink”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A9C46-168A-E42F-EAF2-3B7B7220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157" y="832208"/>
            <a:ext cx="10099497" cy="589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07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7958331" cy="627827"/>
          </a:xfrm>
        </p:spPr>
        <p:txBody>
          <a:bodyPr/>
          <a:lstStyle/>
          <a:p>
            <a:pPr algn="l"/>
            <a:r>
              <a:rPr lang="en-US" dirty="0"/>
              <a:t>Key Findings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60954D-3A16-3355-A149-A9C95A03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5" y="195209"/>
            <a:ext cx="9801546" cy="643162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7500" dirty="0"/>
              <a:t>	</a:t>
            </a:r>
            <a:r>
              <a:rPr lang="en-US" sz="7200" dirty="0"/>
              <a:t> </a:t>
            </a:r>
          </a:p>
          <a:p>
            <a:pPr lvl="2"/>
            <a:r>
              <a:rPr lang="en-US" sz="7200" dirty="0"/>
              <a:t>Cluster 2 (</a:t>
            </a:r>
            <a:r>
              <a:rPr lang="en-US" sz="7200" dirty="0" err="1"/>
              <a:t>lightgreen</a:t>
            </a:r>
            <a:r>
              <a:rPr lang="en-US" sz="7200" dirty="0"/>
              <a:t>) had highest average price</a:t>
            </a:r>
          </a:p>
          <a:p>
            <a:pPr marL="2057400" lvl="2" indent="-1143000">
              <a:buAutoNum type="alphaUcParenR"/>
            </a:pPr>
            <a:r>
              <a:rPr lang="en-US" sz="7200" dirty="0"/>
              <a:t>Corresponds to highest average no. accommodations/beds/baths</a:t>
            </a:r>
          </a:p>
          <a:p>
            <a:pPr marL="2057400" lvl="2" indent="-1143000">
              <a:buAutoNum type="alphaUcParenR"/>
            </a:pPr>
            <a:r>
              <a:rPr lang="en-US" sz="7200" dirty="0"/>
              <a:t>But had lowest average TF-IDF &amp; sentiment score</a:t>
            </a:r>
          </a:p>
          <a:p>
            <a:pPr lvl="2"/>
            <a:r>
              <a:rPr lang="en-US" sz="7200" dirty="0"/>
              <a:t>Clusters 1 (blue) &amp; 3 (pink) had similar average price (also lowest)</a:t>
            </a:r>
          </a:p>
          <a:p>
            <a:pPr marL="2057400" lvl="2" indent="-1143000">
              <a:buAutoNum type="alphaUcParenR"/>
            </a:pPr>
            <a:r>
              <a:rPr lang="en-US" sz="7200" dirty="0"/>
              <a:t>Both had highest average TF-IDF score among clusters, though not significant to conclude anything</a:t>
            </a:r>
          </a:p>
          <a:p>
            <a:pPr marL="2057400" lvl="2" indent="-1143000">
              <a:buAutoNum type="alphaUcParenR"/>
            </a:pPr>
            <a:r>
              <a:rPr lang="en-US" sz="7200" dirty="0"/>
              <a:t>Cluster 3 can accommodate 1 more person on average but had lower review score</a:t>
            </a:r>
          </a:p>
          <a:p>
            <a:pPr lvl="2"/>
            <a:r>
              <a:rPr lang="en-US" sz="7200" dirty="0"/>
              <a:t>Clusters 0 (light red), 2 (</a:t>
            </a:r>
            <a:r>
              <a:rPr lang="en-US" sz="7200" dirty="0" err="1"/>
              <a:t>lightgreen</a:t>
            </a:r>
            <a:r>
              <a:rPr lang="en-US" sz="7200" dirty="0"/>
              <a:t>) and 3 (pink) had highest average maximum stay</a:t>
            </a:r>
          </a:p>
          <a:p>
            <a:pPr marL="2057400" lvl="2" indent="-1143000">
              <a:buAutoNum type="alphaUcParenR"/>
            </a:pPr>
            <a:r>
              <a:rPr lang="en-US" sz="7200" dirty="0"/>
              <a:t>Cluster 3 is with a lower price point and Cluster 0 with a higher price point</a:t>
            </a:r>
          </a:p>
          <a:p>
            <a:pPr lvl="2"/>
            <a:r>
              <a:rPr lang="en-US" sz="7200" dirty="0"/>
              <a:t>Clusters 2 (</a:t>
            </a:r>
            <a:r>
              <a:rPr lang="en-US" sz="7200" dirty="0" err="1"/>
              <a:t>lightgreen</a:t>
            </a:r>
            <a:r>
              <a:rPr lang="en-US" sz="7200" dirty="0"/>
              <a:t>) had highest average review score and 4 (</a:t>
            </a:r>
            <a:r>
              <a:rPr lang="en-US" sz="7200" dirty="0" err="1"/>
              <a:t>lightblue</a:t>
            </a:r>
            <a:r>
              <a:rPr lang="en-US" sz="7200" dirty="0"/>
              <a:t>) had second highest average review score but had lowest no. reviews</a:t>
            </a:r>
          </a:p>
          <a:p>
            <a:pPr lvl="2"/>
            <a:r>
              <a:rPr lang="en-US" sz="7200" dirty="0"/>
              <a:t>Average review sentiment scores is relatively stable across all clusters</a:t>
            </a:r>
          </a:p>
        </p:txBody>
      </p:sp>
    </p:spTree>
    <p:extLst>
      <p:ext uri="{BB962C8B-B14F-4D97-AF65-F5344CB8AC3E}">
        <p14:creationId xmlns:p14="http://schemas.microsoft.com/office/powerpoint/2010/main" val="2540893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7958331" cy="627827"/>
          </a:xfrm>
        </p:spPr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60954D-3A16-3355-A149-A9C95A03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5" y="195209"/>
            <a:ext cx="9801546" cy="643162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7500" dirty="0"/>
              <a:t>	</a:t>
            </a:r>
            <a:r>
              <a:rPr lang="en-US" sz="7200" dirty="0"/>
              <a:t> </a:t>
            </a:r>
          </a:p>
          <a:p>
            <a:pPr lvl="2"/>
            <a:r>
              <a:rPr lang="en-US" sz="7200" dirty="0"/>
              <a:t>Not all Airbnb’s within a </a:t>
            </a:r>
            <a:r>
              <a:rPr lang="en-US" sz="7200" dirty="0" err="1"/>
              <a:t>neighbourhood</a:t>
            </a:r>
            <a:r>
              <a:rPr lang="en-US" sz="7200" dirty="0"/>
              <a:t> are similar, as one may assume</a:t>
            </a:r>
          </a:p>
          <a:p>
            <a:pPr lvl="2"/>
            <a:r>
              <a:rPr lang="en-US" sz="7200" dirty="0"/>
              <a:t>Sentiment analysis on users reviews is not a good measure of UX -&gt; bad predictor on similar Airbnb’s</a:t>
            </a:r>
          </a:p>
          <a:p>
            <a:pPr lvl="2"/>
            <a:r>
              <a:rPr lang="en-US" sz="7200" dirty="0"/>
              <a:t>Similar descriptions are not a good predictor of similar Airbnb’s</a:t>
            </a:r>
          </a:p>
          <a:p>
            <a:pPr lvl="2"/>
            <a:r>
              <a:rPr lang="en-US" sz="7200" dirty="0"/>
              <a:t>A slight difference in one feature can significantly affect assigned clusters</a:t>
            </a:r>
          </a:p>
          <a:p>
            <a:pPr lvl="2"/>
            <a:r>
              <a:rPr lang="en-US" sz="7200" dirty="0"/>
              <a:t>Optimal k changes as you recursively cluster or focus on a specific cluster</a:t>
            </a:r>
          </a:p>
          <a:p>
            <a:pPr lvl="2"/>
            <a:r>
              <a:rPr lang="en-US" sz="7200" dirty="0"/>
              <a:t>Next steps for improvement:</a:t>
            </a:r>
          </a:p>
          <a:p>
            <a:pPr marL="2057400" lvl="2" indent="-1143000">
              <a:buAutoNum type="alphaUcParenR"/>
            </a:pPr>
            <a:r>
              <a:rPr lang="en-US" sz="7200" dirty="0"/>
              <a:t>An option for users to select features they deem important and perform clustering based on user selected features</a:t>
            </a:r>
          </a:p>
          <a:p>
            <a:pPr marL="2057400" lvl="2" indent="-1143000">
              <a:buAutoNum type="alphaUcParenR"/>
            </a:pPr>
            <a:r>
              <a:rPr lang="en-US" sz="7200" dirty="0"/>
              <a:t>Improved UI for users to select &amp; filter clusters</a:t>
            </a:r>
          </a:p>
        </p:txBody>
      </p:sp>
    </p:spTree>
    <p:extLst>
      <p:ext uri="{BB962C8B-B14F-4D97-AF65-F5344CB8AC3E}">
        <p14:creationId xmlns:p14="http://schemas.microsoft.com/office/powerpoint/2010/main" val="313076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255751"/>
            <a:ext cx="7958331" cy="627827"/>
          </a:xfrm>
        </p:spPr>
        <p:txBody>
          <a:bodyPr/>
          <a:lstStyle/>
          <a:p>
            <a:pPr algn="l"/>
            <a:r>
              <a:rPr lang="en-US" dirty="0"/>
              <a:t>Challenges Faced…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60954D-3A16-3355-A149-A9C95A03A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95" y="195209"/>
            <a:ext cx="9801546" cy="6431623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7500" dirty="0"/>
              <a:t>	</a:t>
            </a:r>
            <a:r>
              <a:rPr lang="en-US" sz="7200" dirty="0"/>
              <a:t> </a:t>
            </a:r>
          </a:p>
          <a:p>
            <a:pPr lvl="2"/>
            <a:r>
              <a:rPr lang="en-US" sz="7200" dirty="0"/>
              <a:t>The initial steps of this project that include data collections, processing and exploring were definitely the most time consuming bits – once you have so much data, figuring out next steps and making a plan to uncover insights is not as easy as it seems.</a:t>
            </a:r>
          </a:p>
          <a:p>
            <a:pPr lvl="2"/>
            <a:r>
              <a:rPr lang="en-US" sz="7200" dirty="0"/>
              <a:t>I wanted to incorporate as much knowledge from the online courses I have taken and also from past projects / industry experience as I could – learning concepts is simple, but applying them to different scenarios is where it gets interesting.</a:t>
            </a:r>
          </a:p>
          <a:p>
            <a:pPr lvl="2"/>
            <a:r>
              <a:rPr lang="en-US" sz="7200" dirty="0"/>
              <a:t>Modelling is not as simple as writing a couple of lines of code – for a model to work elegantly, fine-tuning and understanding its effect on each feature is important. While our K-Means model does quite well, we know there’s place for improvement, through more tuning for more depth in </a:t>
            </a:r>
            <a:r>
              <a:rPr lang="en-US" sz="7200"/>
              <a:t>learning.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84193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			Thank You!</a:t>
            </a:r>
          </a:p>
        </p:txBody>
      </p:sp>
    </p:spTree>
    <p:extLst>
      <p:ext uri="{BB962C8B-B14F-4D97-AF65-F5344CB8AC3E}">
        <p14:creationId xmlns:p14="http://schemas.microsoft.com/office/powerpoint/2010/main" val="3962993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78474-BE26-6791-BC47-D4412C94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8D008-3D57-E9C2-E28A-B1124A95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18735"/>
            <a:ext cx="7796540" cy="4431209"/>
          </a:xfrm>
        </p:spPr>
        <p:txBody>
          <a:bodyPr/>
          <a:lstStyle/>
          <a:p>
            <a:pPr marL="2304288" lvl="5" indent="0">
              <a:buNone/>
            </a:pPr>
            <a:r>
              <a:rPr lang="en-US" sz="17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Simplifying the SF Airbnb Search Process</a:t>
            </a:r>
          </a:p>
          <a:p>
            <a:r>
              <a:rPr lang="en-US" dirty="0"/>
              <a:t>Our goal is to develop a model that allows customers to find suitable Airbnb’s in the city of San Francisco based on pre-selected features such as bedrooms, </a:t>
            </a:r>
            <a:r>
              <a:rPr lang="en-US" dirty="0" err="1"/>
              <a:t>neighbourhood</a:t>
            </a:r>
            <a:r>
              <a:rPr lang="en-US" dirty="0"/>
              <a:t>, price and more. While the Airbnb website offers a few filters to search with, our model goes beyond filtering, exploring similarities across </a:t>
            </a:r>
            <a:r>
              <a:rPr lang="en-US" dirty="0" err="1"/>
              <a:t>neighbourhoods</a:t>
            </a:r>
            <a:r>
              <a:rPr lang="en-US" dirty="0"/>
              <a:t>. Customers also have the option to narrow their search based on how our model clusters Airbnb’s!</a:t>
            </a:r>
          </a:p>
        </p:txBody>
      </p:sp>
    </p:spTree>
    <p:extLst>
      <p:ext uri="{BB962C8B-B14F-4D97-AF65-F5344CB8AC3E}">
        <p14:creationId xmlns:p14="http://schemas.microsoft.com/office/powerpoint/2010/main" val="31438534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074" y="934948"/>
            <a:ext cx="8731065" cy="5114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Appendix</a:t>
            </a:r>
          </a:p>
          <a:p>
            <a:r>
              <a:rPr lang="en-US" sz="3500" dirty="0"/>
              <a:t>Data source:</a:t>
            </a:r>
          </a:p>
          <a:p>
            <a:pPr marL="450850" lvl="1" indent="0">
              <a:buNone/>
            </a:pPr>
            <a:r>
              <a:rPr lang="en-US" sz="3300" dirty="0">
                <a:hlinkClick r:id="rId2"/>
              </a:rPr>
              <a:t>http://insideairbnb.com/get-the-data.html</a:t>
            </a:r>
            <a:endParaRPr lang="en-US" sz="3300" dirty="0"/>
          </a:p>
          <a:p>
            <a:r>
              <a:rPr lang="en-US" sz="3500" dirty="0"/>
              <a:t>Link to code (</a:t>
            </a:r>
            <a:r>
              <a:rPr lang="en-US" sz="3500" dirty="0" err="1"/>
              <a:t>Colab</a:t>
            </a:r>
            <a:r>
              <a:rPr lang="en-US" sz="3500" dirty="0"/>
              <a:t> Notebook):</a:t>
            </a:r>
          </a:p>
          <a:p>
            <a:pPr marL="450850" lvl="1" indent="0">
              <a:buNone/>
            </a:pPr>
            <a:r>
              <a:rPr lang="en-US" sz="3300" dirty="0">
                <a:hlinkClick r:id="rId3"/>
              </a:rPr>
              <a:t>https://colab.research.google.com/drive/1md34PrP1MP5Abyk_GkGSfj74x3sqfUgr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0112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AEEF-C5BE-AF41-F8DA-8CB981C8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Context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9062A-3A15-0571-7EEF-9DE1576E9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developing a recommendation model that suggests Airbnb’s as per personal choices, we can help various types of customers select Airbnb’s from myriads of options available in San Francisco that be-fit their preferences in a more efficient manner.</a:t>
            </a:r>
          </a:p>
          <a:p>
            <a:r>
              <a:rPr lang="en-US" dirty="0"/>
              <a:t>Such a recommendation tool and a user-interactive interface enables user-friendly service and attracts more customers to utilize it.</a:t>
            </a:r>
          </a:p>
        </p:txBody>
      </p:sp>
    </p:spTree>
    <p:extLst>
      <p:ext uri="{BB962C8B-B14F-4D97-AF65-F5344CB8AC3E}">
        <p14:creationId xmlns:p14="http://schemas.microsoft.com/office/powerpoint/2010/main" val="935018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			The Data</a:t>
            </a:r>
          </a:p>
        </p:txBody>
      </p:sp>
    </p:spTree>
    <p:extLst>
      <p:ext uri="{BB962C8B-B14F-4D97-AF65-F5344CB8AC3E}">
        <p14:creationId xmlns:p14="http://schemas.microsoft.com/office/powerpoint/2010/main" val="245883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74E79-AD9A-F422-20F3-0B7C48D3E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Raw Dataset</a:t>
            </a:r>
          </a:p>
          <a:p>
            <a:pPr marL="0" indent="0">
              <a:buNone/>
            </a:pPr>
            <a:r>
              <a:rPr lang="en-US" dirty="0"/>
              <a:t>The datasets:</a:t>
            </a:r>
          </a:p>
          <a:p>
            <a:pPr marL="457200" indent="-457200">
              <a:buAutoNum type="arabicPeriod"/>
            </a:pPr>
            <a:r>
              <a:rPr lang="en-US" dirty="0" err="1"/>
              <a:t>listings.csv.gz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 err="1"/>
              <a:t>reviews.csv.gz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These files were downloaded and obtained through the Inside Airbnb website. It contains publicly sourced, cleansed and aggregated data directly from the actual Airbnb site.</a:t>
            </a:r>
          </a:p>
        </p:txBody>
      </p:sp>
    </p:spTree>
    <p:extLst>
      <p:ext uri="{BB962C8B-B14F-4D97-AF65-F5344CB8AC3E}">
        <p14:creationId xmlns:p14="http://schemas.microsoft.com/office/powerpoint/2010/main" val="257155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Raw Dataset: </a:t>
            </a:r>
            <a:r>
              <a:rPr lang="en-US" dirty="0" err="1"/>
              <a:t>listings.csv.gz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71CC88-1F16-3A36-BC0C-0B237B289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882" y="1569308"/>
            <a:ext cx="4335694" cy="4678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95783D-0772-7287-15AE-7EE02B96B5B0}"/>
              </a:ext>
            </a:extLst>
          </p:cNvPr>
          <p:cNvSpPr txBox="1"/>
          <p:nvPr/>
        </p:nvSpPr>
        <p:spPr>
          <a:xfrm>
            <a:off x="6096000" y="2434975"/>
            <a:ext cx="52261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listings.csv.gz</a:t>
            </a:r>
            <a:r>
              <a:rPr lang="en-US" dirty="0"/>
              <a:t> contains 6789 rows x</a:t>
            </a:r>
          </a:p>
          <a:p>
            <a:r>
              <a:rPr lang="en-US" dirty="0"/>
              <a:t>75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detailed data on SF Airbnb’s:</a:t>
            </a:r>
          </a:p>
          <a:p>
            <a:r>
              <a:rPr lang="en-US" dirty="0"/>
              <a:t>    listing id, host name, total host listings,</a:t>
            </a:r>
          </a:p>
          <a:p>
            <a:r>
              <a:rPr lang="en-US" dirty="0"/>
              <a:t>    </a:t>
            </a:r>
            <a:r>
              <a:rPr lang="en-US" dirty="0" err="1"/>
              <a:t>neighbourhood</a:t>
            </a:r>
            <a:r>
              <a:rPr lang="en-US" dirty="0"/>
              <a:t> location, min/max nights</a:t>
            </a:r>
          </a:p>
          <a:p>
            <a:r>
              <a:rPr lang="en-US" dirty="0"/>
              <a:t>    stayed, availability, number of beds /</a:t>
            </a:r>
          </a:p>
          <a:p>
            <a:r>
              <a:rPr lang="en-US" dirty="0"/>
              <a:t>    bathrooms, customer review scores,</a:t>
            </a:r>
          </a:p>
          <a:p>
            <a:r>
              <a:rPr lang="en-US" dirty="0"/>
              <a:t>   listing price, etc.</a:t>
            </a:r>
          </a:p>
        </p:txBody>
      </p:sp>
    </p:spTree>
    <p:extLst>
      <p:ext uri="{BB962C8B-B14F-4D97-AF65-F5344CB8AC3E}">
        <p14:creationId xmlns:p14="http://schemas.microsoft.com/office/powerpoint/2010/main" val="391576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6581-69D5-5A50-66BD-BE95A2E2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Raw Dataset: </a:t>
            </a:r>
            <a:r>
              <a:rPr lang="en-US" dirty="0" err="1"/>
              <a:t>reviews.csv.gz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5783D-0772-7287-15AE-7EE02B96B5B0}"/>
              </a:ext>
            </a:extLst>
          </p:cNvPr>
          <p:cNvSpPr txBox="1"/>
          <p:nvPr/>
        </p:nvSpPr>
        <p:spPr>
          <a:xfrm>
            <a:off x="3763766" y="4572616"/>
            <a:ext cx="5226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reviews.csv.gz</a:t>
            </a:r>
            <a:r>
              <a:rPr lang="en-US" dirty="0"/>
              <a:t> contains 330349 rows x</a:t>
            </a:r>
          </a:p>
          <a:p>
            <a:r>
              <a:rPr lang="en-US" dirty="0"/>
              <a:t>6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information about customer reviews:</a:t>
            </a:r>
          </a:p>
          <a:p>
            <a:r>
              <a:rPr lang="en-US" dirty="0"/>
              <a:t>     date reviewed, name of the reviewer, listing id,</a:t>
            </a:r>
          </a:p>
          <a:p>
            <a:r>
              <a:rPr lang="en-US" dirty="0"/>
              <a:t>     reviewer id, and user’s comments.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49B7EC-5C36-0196-F8F6-05B9A47A8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928" y="1737209"/>
            <a:ext cx="8474211" cy="23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62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E59B-3BEC-8CAC-FC8D-C1F939B2B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	     Approaches &amp; Algorithms</a:t>
            </a:r>
          </a:p>
        </p:txBody>
      </p:sp>
    </p:spTree>
    <p:extLst>
      <p:ext uri="{BB962C8B-B14F-4D97-AF65-F5344CB8AC3E}">
        <p14:creationId xmlns:p14="http://schemas.microsoft.com/office/powerpoint/2010/main" val="1673041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{02EF394A-F15F-6A4E-A054-7C41D0016EFD}tf16401378</Template>
  <TotalTime>205</TotalTime>
  <Words>1434</Words>
  <Application>Microsoft Macintosh PowerPoint</Application>
  <PresentationFormat>Widescreen</PresentationFormat>
  <Paragraphs>122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MS Shell Dlg 2</vt:lpstr>
      <vt:lpstr>Wingdings</vt:lpstr>
      <vt:lpstr>Wingdings 3</vt:lpstr>
      <vt:lpstr>Madison</vt:lpstr>
      <vt:lpstr>San Francisco Airbnb</vt:lpstr>
      <vt:lpstr>PowerPoint Presentation</vt:lpstr>
      <vt:lpstr>Problem Statement</vt:lpstr>
      <vt:lpstr>Project Context &amp; Motivation</vt:lpstr>
      <vt:lpstr>PowerPoint Presentation</vt:lpstr>
      <vt:lpstr>PowerPoint Presentation</vt:lpstr>
      <vt:lpstr>The Raw Dataset: listings.csv.gz</vt:lpstr>
      <vt:lpstr>The Raw Dataset: reviews.csv.gz</vt:lpstr>
      <vt:lpstr>PowerPoint Presentation</vt:lpstr>
      <vt:lpstr>PowerPoint Presentation</vt:lpstr>
      <vt:lpstr>PowerPoint Presentation</vt:lpstr>
      <vt:lpstr>Correlation Analysis</vt:lpstr>
      <vt:lpstr>Data Visualizations</vt:lpstr>
      <vt:lpstr>Data Visualizations</vt:lpstr>
      <vt:lpstr>Data Visualizations</vt:lpstr>
      <vt:lpstr>Data Visualizations</vt:lpstr>
      <vt:lpstr>PowerPoint Presentation</vt:lpstr>
      <vt:lpstr>PowerPoint Presentation</vt:lpstr>
      <vt:lpstr>PowerPoint Presentation</vt:lpstr>
      <vt:lpstr>PowerPoint Presentation</vt:lpstr>
      <vt:lpstr>Results - KMeans</vt:lpstr>
      <vt:lpstr>Results – User Interface</vt:lpstr>
      <vt:lpstr>PowerPoint Presentation</vt:lpstr>
      <vt:lpstr>PowerPoint Presentation</vt:lpstr>
      <vt:lpstr>PowerPoint Presentation</vt:lpstr>
      <vt:lpstr>Key Findings</vt:lpstr>
      <vt:lpstr>Conclusion</vt:lpstr>
      <vt:lpstr>Challenges Faced…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Francisco Airbnb</dc:title>
  <dc:creator>Partha Mehta</dc:creator>
  <cp:lastModifiedBy>Partha Mehta</cp:lastModifiedBy>
  <cp:revision>45</cp:revision>
  <dcterms:created xsi:type="dcterms:W3CDTF">2023-04-06T19:17:00Z</dcterms:created>
  <dcterms:modified xsi:type="dcterms:W3CDTF">2023-04-06T22:44:02Z</dcterms:modified>
</cp:coreProperties>
</file>